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83BD51-EAB1-4F40-8B3F-0C5511C5378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C90E6-C49D-42CE-A8CF-D3C59D779461}"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1783BD51-EAB1-4F40-8B3F-0C5511C5378F}" type="slidenum">
              <a:rPr lang="en-IN" smtClean="0"/>
              <a:pPr/>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DC90E6-C49D-42CE-A8CF-D3C59D779461}" type="datetimeFigureOut">
              <a:rPr lang="en-IN" smtClean="0"/>
              <a:pPr/>
              <a:t>06-05-2020</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83BD51-EAB1-4F40-8B3F-0C5511C5378F}" type="slidenum">
              <a:rPr lang="en-IN" smtClean="0"/>
              <a:pPr/>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C0F763-06ED-4E9D-ABE5-677F5DDF5BCB}"/>
              </a:ext>
            </a:extLst>
          </p:cNvPr>
          <p:cNvSpPr>
            <a:spLocks noGrp="1"/>
          </p:cNvSpPr>
          <p:nvPr>
            <p:ph type="ctrTitle"/>
          </p:nvPr>
        </p:nvSpPr>
        <p:spPr/>
        <p:txBody>
          <a:bodyPr/>
          <a:lstStyle/>
          <a:p>
            <a:pPr algn="ctr"/>
            <a:r>
              <a:rPr lang="en-IN" dirty="0"/>
              <a:t>My Mother at Sixty-six</a:t>
            </a:r>
          </a:p>
        </p:txBody>
      </p:sp>
      <p:sp>
        <p:nvSpPr>
          <p:cNvPr id="3" name="Subtitle 2">
            <a:extLst>
              <a:ext uri="{FF2B5EF4-FFF2-40B4-BE49-F238E27FC236}">
                <a16:creationId xmlns:a16="http://schemas.microsoft.com/office/drawing/2014/main" xmlns="" id="{62212EC5-5BB6-4C7B-91F6-659481F7F8E9}"/>
              </a:ext>
            </a:extLst>
          </p:cNvPr>
          <p:cNvSpPr>
            <a:spLocks noGrp="1"/>
          </p:cNvSpPr>
          <p:nvPr>
            <p:ph type="subTitle" idx="1"/>
          </p:nvPr>
        </p:nvSpPr>
        <p:spPr/>
        <p:txBody>
          <a:bodyPr/>
          <a:lstStyle/>
          <a:p>
            <a:pPr algn="ctr"/>
            <a:r>
              <a:rPr lang="en-IN" dirty="0"/>
              <a:t>By </a:t>
            </a:r>
            <a:r>
              <a:rPr lang="en-IN" dirty="0" err="1"/>
              <a:t>Kamla</a:t>
            </a:r>
            <a:r>
              <a:rPr lang="en-IN" dirty="0"/>
              <a:t> Das</a:t>
            </a:r>
          </a:p>
        </p:txBody>
      </p:sp>
      <p:pic>
        <p:nvPicPr>
          <p:cNvPr id="5" name="Picture 4" descr="Ka Das.jpg"/>
          <p:cNvPicPr>
            <a:picLocks noChangeAspect="1"/>
          </p:cNvPicPr>
          <p:nvPr/>
        </p:nvPicPr>
        <p:blipFill>
          <a:blip r:embed="rId2"/>
          <a:stretch>
            <a:fillRect/>
          </a:stretch>
        </p:blipFill>
        <p:spPr>
          <a:xfrm>
            <a:off x="7407564" y="3565236"/>
            <a:ext cx="3168072" cy="3292764"/>
          </a:xfrm>
          <a:prstGeom prst="rect">
            <a:avLst/>
          </a:prstGeom>
        </p:spPr>
      </p:pic>
    </p:spTree>
    <p:extLst>
      <p:ext uri="{BB962C8B-B14F-4D97-AF65-F5344CB8AC3E}">
        <p14:creationId xmlns:p14="http://schemas.microsoft.com/office/powerpoint/2010/main" xmlns="" val="203315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9E39DC-8835-4062-982E-E5773B643631}"/>
              </a:ext>
            </a:extLst>
          </p:cNvPr>
          <p:cNvSpPr>
            <a:spLocks noGrp="1"/>
          </p:cNvSpPr>
          <p:nvPr>
            <p:ph type="title"/>
          </p:nvPr>
        </p:nvSpPr>
        <p:spPr/>
        <p:txBody>
          <a:bodyPr/>
          <a:lstStyle/>
          <a:p>
            <a:r>
              <a:rPr lang="en-US" b="1" dirty="0"/>
              <a:t>About the Poet</a:t>
            </a:r>
            <a:endParaRPr lang="en-IN" dirty="0"/>
          </a:p>
        </p:txBody>
      </p:sp>
      <p:sp>
        <p:nvSpPr>
          <p:cNvPr id="3" name="Content Placeholder 2">
            <a:extLst>
              <a:ext uri="{FF2B5EF4-FFF2-40B4-BE49-F238E27FC236}">
                <a16:creationId xmlns:a16="http://schemas.microsoft.com/office/drawing/2014/main" xmlns="" id="{0E808F88-3B09-4E92-9FCF-66C34B9556B9}"/>
              </a:ext>
            </a:extLst>
          </p:cNvPr>
          <p:cNvSpPr>
            <a:spLocks noGrp="1"/>
          </p:cNvSpPr>
          <p:nvPr>
            <p:ph idx="1"/>
          </p:nvPr>
        </p:nvSpPr>
        <p:spPr/>
        <p:txBody>
          <a:bodyPr>
            <a:normAutofit lnSpcReduction="10000"/>
          </a:bodyPr>
          <a:lstStyle/>
          <a:p>
            <a:pPr marL="0" indent="0" algn="just">
              <a:buNone/>
            </a:pPr>
            <a:r>
              <a:rPr lang="en-US" dirty="0">
                <a:latin typeface="Arial" panose="020B0604020202020204" pitchFamily="34" charset="0"/>
                <a:cs typeface="Arial" panose="020B0604020202020204" pitchFamily="34" charset="0"/>
              </a:rPr>
              <a:t>Kamala Das (1934-2009) was born in Malabar, Kerala. She is </a:t>
            </a:r>
            <a:r>
              <a:rPr lang="en-US" dirty="0" err="1">
                <a:latin typeface="Arial" panose="020B0604020202020204" pitchFamily="34" charset="0"/>
                <a:cs typeface="Arial" panose="020B0604020202020204" pitchFamily="34" charset="0"/>
              </a:rPr>
              <a:t>recognised</a:t>
            </a:r>
            <a:r>
              <a:rPr lang="en-US" dirty="0">
                <a:latin typeface="Arial" panose="020B0604020202020204" pitchFamily="34" charset="0"/>
                <a:cs typeface="Arial" panose="020B0604020202020204" pitchFamily="34" charset="0"/>
              </a:rPr>
              <a:t> as one of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foremost </a:t>
            </a:r>
            <a:r>
              <a:rPr lang="en-US" dirty="0" smtClean="0">
                <a:latin typeface="Arial" panose="020B0604020202020204" pitchFamily="34" charset="0"/>
                <a:cs typeface="Arial" panose="020B0604020202020204" pitchFamily="34" charset="0"/>
              </a:rPr>
              <a:t>poets of India. </a:t>
            </a:r>
            <a:r>
              <a:rPr lang="en-US" dirty="0">
                <a:latin typeface="Arial" panose="020B0604020202020204" pitchFamily="34" charset="0"/>
                <a:cs typeface="Arial" panose="020B0604020202020204" pitchFamily="34" charset="0"/>
              </a:rPr>
              <a:t>Her works are known for their originality, versatility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indigenous </a:t>
            </a:r>
            <a:r>
              <a:rPr lang="en-US" dirty="0" err="1">
                <a:latin typeface="Arial" panose="020B0604020202020204" pitchFamily="34" charset="0"/>
                <a:cs typeface="Arial" panose="020B0604020202020204" pitchFamily="34" charset="0"/>
              </a:rPr>
              <a:t>flavour</a:t>
            </a:r>
            <a:r>
              <a:rPr lang="en-US" dirty="0">
                <a:latin typeface="Arial" panose="020B0604020202020204" pitchFamily="34" charset="0"/>
                <a:cs typeface="Arial" panose="020B0604020202020204" pitchFamily="34" charset="0"/>
              </a:rPr>
              <a:t> of the soil. She has published many novels and short stories. She wrote under the pen name “Madhavi </a:t>
            </a:r>
            <a:r>
              <a:rPr lang="en-US" dirty="0" err="1">
                <a:latin typeface="Arial" panose="020B0604020202020204" pitchFamily="34" charset="0"/>
                <a:cs typeface="Arial" panose="020B0604020202020204" pitchFamily="34" charset="0"/>
              </a:rPr>
              <a:t>Kutty</a:t>
            </a:r>
            <a:r>
              <a:rPr lang="en-US" dirty="0">
                <a:latin typeface="Arial" panose="020B0604020202020204" pitchFamily="34" charset="0"/>
                <a:cs typeface="Arial" panose="020B0604020202020204" pitchFamily="34" charset="0"/>
              </a:rPr>
              <a:t>”.</a:t>
            </a:r>
          </a:p>
          <a:p>
            <a:pPr marL="0" indent="0" algn="just">
              <a:buNone/>
            </a:pPr>
            <a:r>
              <a:rPr lang="en-US" dirty="0">
                <a:latin typeface="Arial" panose="020B0604020202020204" pitchFamily="34" charset="0"/>
                <a:cs typeface="Arial" panose="020B0604020202020204" pitchFamily="34" charset="0"/>
              </a:rPr>
              <a:t>Her subject – matter is basically related to her personality, sensitivity, and anguish. External factors do not reflect in her writings. Her writings bring out her true inner feelings. </a:t>
            </a:r>
          </a:p>
          <a:p>
            <a:pPr marL="0" indent="0" algn="just">
              <a:buNone/>
            </a:pPr>
            <a:r>
              <a:rPr lang="en-US" dirty="0">
                <a:latin typeface="Arial" panose="020B0604020202020204" pitchFamily="34" charset="0"/>
                <a:cs typeface="Arial" panose="020B0604020202020204" pitchFamily="34" charset="0"/>
              </a:rPr>
              <a:t>In the poem ‘</a:t>
            </a:r>
            <a:r>
              <a:rPr lang="en-US" b="1" dirty="0">
                <a:latin typeface="Arial" panose="020B0604020202020204" pitchFamily="34" charset="0"/>
                <a:cs typeface="Arial" panose="020B0604020202020204" pitchFamily="34" charset="0"/>
              </a:rPr>
              <a:t>My mother at sixty six’</a:t>
            </a:r>
            <a:r>
              <a:rPr lang="en-US" dirty="0">
                <a:latin typeface="Arial" panose="020B0604020202020204" pitchFamily="34" charset="0"/>
                <a:cs typeface="Arial" panose="020B0604020202020204" pitchFamily="34" charset="0"/>
              </a:rPr>
              <a:t>, she talks about her mother. This poem is based on the relationship between mother and daughter and the she shares her feelings for her mother.</a:t>
            </a:r>
          </a:p>
          <a:p>
            <a:pPr algn="just"/>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22109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D38A21-AB62-4A9E-B9DD-7ED3E4BEA401}"/>
              </a:ext>
            </a:extLst>
          </p:cNvPr>
          <p:cNvSpPr>
            <a:spLocks noGrp="1"/>
          </p:cNvSpPr>
          <p:nvPr>
            <p:ph type="title"/>
          </p:nvPr>
        </p:nvSpPr>
        <p:spPr>
          <a:xfrm>
            <a:off x="838200" y="365125"/>
            <a:ext cx="10515600" cy="625475"/>
          </a:xfrm>
        </p:spPr>
        <p:txBody>
          <a:bodyPr>
            <a:normAutofit fontScale="90000"/>
          </a:bodyPr>
          <a:lstStyle/>
          <a:p>
            <a:r>
              <a:rPr lang="en-US" b="1" dirty="0"/>
              <a:t>My Mother at </a:t>
            </a:r>
            <a:r>
              <a:rPr lang="en-US" b="1" dirty="0" smtClean="0"/>
              <a:t>Sixty-Six - Poem</a:t>
            </a:r>
            <a:endParaRPr lang="en-IN" dirty="0"/>
          </a:p>
        </p:txBody>
      </p:sp>
      <p:sp>
        <p:nvSpPr>
          <p:cNvPr id="3" name="Content Placeholder 2">
            <a:extLst>
              <a:ext uri="{FF2B5EF4-FFF2-40B4-BE49-F238E27FC236}">
                <a16:creationId xmlns:a16="http://schemas.microsoft.com/office/drawing/2014/main" xmlns="" id="{AFC17864-DCD6-49D1-AC13-D56BFE15BCF4}"/>
              </a:ext>
            </a:extLst>
          </p:cNvPr>
          <p:cNvSpPr>
            <a:spLocks noGrp="1"/>
          </p:cNvSpPr>
          <p:nvPr>
            <p:ph idx="1"/>
          </p:nvPr>
        </p:nvSpPr>
        <p:spPr>
          <a:xfrm>
            <a:off x="838200" y="990600"/>
            <a:ext cx="10515600" cy="5629275"/>
          </a:xfrm>
        </p:spPr>
        <p:txBody>
          <a:bodyPr>
            <a:noAutofit/>
          </a:bodyPr>
          <a:lstStyle/>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Driving from my parent’s</a:t>
            </a:r>
          </a:p>
          <a:p>
            <a:pPr marL="0" indent="0">
              <a:buNone/>
            </a:pPr>
            <a:r>
              <a:rPr lang="en-US" sz="2400" dirty="0">
                <a:latin typeface="Arial" panose="020B0604020202020204" pitchFamily="34" charset="0"/>
                <a:cs typeface="Arial" panose="020B0604020202020204" pitchFamily="34" charset="0"/>
              </a:rPr>
              <a:t>home to Cochin last Friday</a:t>
            </a:r>
          </a:p>
          <a:p>
            <a:pPr marL="0" indent="0">
              <a:buNone/>
            </a:pPr>
            <a:r>
              <a:rPr lang="en-US" sz="2400" dirty="0">
                <a:latin typeface="Arial" panose="020B0604020202020204" pitchFamily="34" charset="0"/>
                <a:cs typeface="Arial" panose="020B0604020202020204" pitchFamily="34" charset="0"/>
              </a:rPr>
              <a:t>morning, I saw my mother,</a:t>
            </a:r>
          </a:p>
          <a:p>
            <a:pPr marL="0" indent="0">
              <a:buNone/>
            </a:pPr>
            <a:r>
              <a:rPr lang="en-US" sz="2400" dirty="0">
                <a:latin typeface="Arial" panose="020B0604020202020204" pitchFamily="34" charset="0"/>
                <a:cs typeface="Arial" panose="020B0604020202020204" pitchFamily="34" charset="0"/>
              </a:rPr>
              <a:t>beside me,</a:t>
            </a:r>
          </a:p>
          <a:p>
            <a:pPr marL="0" indent="0">
              <a:buNone/>
            </a:pPr>
            <a:r>
              <a:rPr lang="en-US" sz="2400" dirty="0">
                <a:latin typeface="Arial" panose="020B0604020202020204" pitchFamily="34" charset="0"/>
                <a:cs typeface="Arial" panose="020B0604020202020204" pitchFamily="34" charset="0"/>
              </a:rPr>
              <a:t>doze, open mouthed, her face</a:t>
            </a:r>
          </a:p>
          <a:p>
            <a:pPr marL="0" indent="0">
              <a:buNone/>
            </a:pPr>
            <a:r>
              <a:rPr lang="en-US" sz="2400" dirty="0">
                <a:latin typeface="Arial" panose="020B0604020202020204" pitchFamily="34" charset="0"/>
                <a:cs typeface="Arial" panose="020B0604020202020204" pitchFamily="34" charset="0"/>
              </a:rPr>
              <a:t>ashen like that</a:t>
            </a:r>
          </a:p>
          <a:p>
            <a:pPr marL="0" indent="0">
              <a:buNone/>
            </a:pPr>
            <a:r>
              <a:rPr lang="en-US" sz="2400" dirty="0">
                <a:latin typeface="Arial" panose="020B0604020202020204" pitchFamily="34" charset="0"/>
                <a:cs typeface="Arial" panose="020B0604020202020204" pitchFamily="34" charset="0"/>
              </a:rPr>
              <a:t>of a corpse and realized with pain</a:t>
            </a:r>
          </a:p>
          <a:p>
            <a:pPr marL="0" indent="0">
              <a:buNone/>
            </a:pPr>
            <a:r>
              <a:rPr lang="en-US" sz="2400" dirty="0">
                <a:latin typeface="Arial" panose="020B0604020202020204" pitchFamily="34" charset="0"/>
                <a:cs typeface="Arial" panose="020B0604020202020204" pitchFamily="34" charset="0"/>
              </a:rPr>
              <a:t>that she was as old as she</a:t>
            </a:r>
          </a:p>
          <a:p>
            <a:pPr marL="0" indent="0">
              <a:buNone/>
            </a:pPr>
            <a:r>
              <a:rPr lang="en-US" sz="2400" dirty="0">
                <a:latin typeface="Arial" panose="020B0604020202020204" pitchFamily="34" charset="0"/>
                <a:cs typeface="Arial" panose="020B0604020202020204" pitchFamily="34" charset="0"/>
              </a:rPr>
              <a:t>looked but soon</a:t>
            </a:r>
          </a:p>
          <a:p>
            <a:pPr marL="0" indent="0">
              <a:buNone/>
            </a:pPr>
            <a:endParaRPr lang="en-IN" sz="2400" dirty="0">
              <a:latin typeface="Arial" panose="020B0604020202020204" pitchFamily="34" charset="0"/>
              <a:cs typeface="Arial" panose="020B0604020202020204" pitchFamily="34" charset="0"/>
            </a:endParaRPr>
          </a:p>
        </p:txBody>
      </p:sp>
      <p:pic>
        <p:nvPicPr>
          <p:cNvPr id="4" name="Picture 3" descr="44444.jpg"/>
          <p:cNvPicPr>
            <a:picLocks noChangeAspect="1"/>
          </p:cNvPicPr>
          <p:nvPr/>
        </p:nvPicPr>
        <p:blipFill>
          <a:blip r:embed="rId2"/>
          <a:stretch>
            <a:fillRect/>
          </a:stretch>
        </p:blipFill>
        <p:spPr>
          <a:xfrm>
            <a:off x="5754255" y="1376218"/>
            <a:ext cx="6077527" cy="3916218"/>
          </a:xfrm>
          <a:prstGeom prst="rect">
            <a:avLst/>
          </a:prstGeom>
        </p:spPr>
      </p:pic>
    </p:spTree>
    <p:extLst>
      <p:ext uri="{BB962C8B-B14F-4D97-AF65-F5344CB8AC3E}">
        <p14:creationId xmlns:p14="http://schemas.microsoft.com/office/powerpoint/2010/main" xmlns="" val="2459484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5FF307C-042E-42E0-8D21-4305A7E56218}"/>
              </a:ext>
            </a:extLst>
          </p:cNvPr>
          <p:cNvSpPr>
            <a:spLocks noGrp="1"/>
          </p:cNvSpPr>
          <p:nvPr>
            <p:ph idx="1"/>
          </p:nvPr>
        </p:nvSpPr>
        <p:spPr>
          <a:xfrm>
            <a:off x="838200" y="447675"/>
            <a:ext cx="10515600" cy="5729288"/>
          </a:xfrm>
        </p:spPr>
        <p:txBody>
          <a:bodyPr>
            <a:normAutofit/>
          </a:bodyPr>
          <a:lstStyle/>
          <a:p>
            <a:pPr marL="0" indent="0">
              <a:buNone/>
            </a:pPr>
            <a:r>
              <a:rPr lang="en-US" dirty="0">
                <a:latin typeface="Arial" panose="020B0604020202020204" pitchFamily="34" charset="0"/>
                <a:cs typeface="Arial" panose="020B0604020202020204" pitchFamily="34" charset="0"/>
              </a:rPr>
              <a:t>put that thought away, and</a:t>
            </a:r>
          </a:p>
          <a:p>
            <a:pPr marL="0" indent="0">
              <a:buNone/>
            </a:pPr>
            <a:r>
              <a:rPr lang="en-US" dirty="0">
                <a:latin typeface="Arial" panose="020B0604020202020204" pitchFamily="34" charset="0"/>
                <a:cs typeface="Arial" panose="020B0604020202020204" pitchFamily="34" charset="0"/>
              </a:rPr>
              <a:t>looked out at Young</a:t>
            </a:r>
          </a:p>
          <a:p>
            <a:pPr marL="0" indent="0">
              <a:buNone/>
            </a:pPr>
            <a:r>
              <a:rPr lang="en-US" dirty="0">
                <a:latin typeface="Arial" panose="020B0604020202020204" pitchFamily="34" charset="0"/>
                <a:cs typeface="Arial" panose="020B0604020202020204" pitchFamily="34" charset="0"/>
              </a:rPr>
              <a:t>Trees sprinting, the merry children spilling</a:t>
            </a:r>
          </a:p>
          <a:p>
            <a:pPr marL="0" indent="0">
              <a:buNone/>
            </a:pPr>
            <a:r>
              <a:rPr lang="en-US" dirty="0"/>
              <a:t>out of their homes, but after the airport’s</a:t>
            </a:r>
          </a:p>
          <a:p>
            <a:pPr marL="0" indent="0">
              <a:buNone/>
            </a:pPr>
            <a:r>
              <a:rPr lang="en-US" dirty="0"/>
              <a:t>security check, standing a few yards</a:t>
            </a:r>
          </a:p>
          <a:p>
            <a:pPr marL="0" indent="0">
              <a:buNone/>
            </a:pPr>
            <a:r>
              <a:rPr lang="en-US" dirty="0"/>
              <a:t>away, I looked again at her, wan, pale</a:t>
            </a:r>
          </a:p>
          <a:p>
            <a:pPr marL="0" indent="0">
              <a:buNone/>
            </a:pPr>
            <a:r>
              <a:rPr lang="en-US" dirty="0"/>
              <a:t>as a late winter’s moon and felt that old</a:t>
            </a:r>
          </a:p>
          <a:p>
            <a:pPr marL="0" indent="0">
              <a:buNone/>
            </a:pPr>
            <a:r>
              <a:rPr lang="en-US" dirty="0"/>
              <a:t>familiar ache, my childhood’s fear,</a:t>
            </a:r>
          </a:p>
          <a:p>
            <a:pPr marL="0" indent="0">
              <a:buNone/>
            </a:pPr>
            <a:r>
              <a:rPr lang="en-US" dirty="0"/>
              <a:t>but all I said was, see you soon, Amma,</a:t>
            </a:r>
          </a:p>
          <a:p>
            <a:pPr marL="0" indent="0">
              <a:buNone/>
            </a:pPr>
            <a:r>
              <a:rPr lang="en-US" dirty="0"/>
              <a:t>all I did was smile and smile and</a:t>
            </a:r>
          </a:p>
          <a:p>
            <a:pPr marL="0" indent="0">
              <a:buNone/>
            </a:pPr>
            <a:r>
              <a:rPr lang="en-US" dirty="0"/>
              <a:t>smile......</a:t>
            </a:r>
          </a:p>
          <a:p>
            <a:pPr marL="0" indent="0">
              <a:buNone/>
            </a:pPr>
            <a:endParaRPr lang="en-IN" dirty="0"/>
          </a:p>
        </p:txBody>
      </p:sp>
    </p:spTree>
    <p:extLst>
      <p:ext uri="{BB962C8B-B14F-4D97-AF65-F5344CB8AC3E}">
        <p14:creationId xmlns:p14="http://schemas.microsoft.com/office/powerpoint/2010/main" xmlns="" val="334260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6F9AAE-3347-4840-A83C-1AA9C958F6F7}"/>
              </a:ext>
            </a:extLst>
          </p:cNvPr>
          <p:cNvSpPr>
            <a:spLocks noGrp="1"/>
          </p:cNvSpPr>
          <p:nvPr>
            <p:ph type="title"/>
          </p:nvPr>
        </p:nvSpPr>
        <p:spPr/>
        <p:txBody>
          <a:bodyPr/>
          <a:lstStyle/>
          <a:p>
            <a:r>
              <a:rPr lang="en-IN" b="1" dirty="0"/>
              <a:t>Vocabulary</a:t>
            </a:r>
          </a:p>
        </p:txBody>
      </p:sp>
      <p:sp>
        <p:nvSpPr>
          <p:cNvPr id="3" name="Content Placeholder 2">
            <a:extLst>
              <a:ext uri="{FF2B5EF4-FFF2-40B4-BE49-F238E27FC236}">
                <a16:creationId xmlns:a16="http://schemas.microsoft.com/office/drawing/2014/main" xmlns="" id="{709989F6-DE5A-4D08-B44A-24C3E37BBBC7}"/>
              </a:ext>
            </a:extLst>
          </p:cNvPr>
          <p:cNvSpPr>
            <a:spLocks noGrp="1"/>
          </p:cNvSpPr>
          <p:nvPr>
            <p:ph idx="1"/>
          </p:nvPr>
        </p:nvSpPr>
        <p:spPr/>
        <p:txBody>
          <a:bodyPr/>
          <a:lstStyle/>
          <a:p>
            <a:r>
              <a:rPr lang="en-US" dirty="0">
                <a:latin typeface="Arial" pitchFamily="34" charset="0"/>
                <a:cs typeface="Arial" pitchFamily="34" charset="0"/>
              </a:rPr>
              <a:t>Doze: nap</a:t>
            </a:r>
          </a:p>
          <a:p>
            <a:r>
              <a:rPr lang="en-US" dirty="0">
                <a:latin typeface="Arial" pitchFamily="34" charset="0"/>
                <a:cs typeface="Arial" pitchFamily="34" charset="0"/>
              </a:rPr>
              <a:t>Ashen: pale</a:t>
            </a:r>
          </a:p>
          <a:p>
            <a:r>
              <a:rPr lang="en-US" dirty="0">
                <a:latin typeface="Arial" pitchFamily="34" charset="0"/>
                <a:cs typeface="Arial" pitchFamily="34" charset="0"/>
              </a:rPr>
              <a:t>Corpse: dead body</a:t>
            </a:r>
          </a:p>
          <a:p>
            <a:r>
              <a:rPr lang="en-IN" dirty="0">
                <a:latin typeface="Arial" pitchFamily="34" charset="0"/>
                <a:cs typeface="Arial" pitchFamily="34" charset="0"/>
              </a:rPr>
              <a:t>Spilling: let out</a:t>
            </a:r>
          </a:p>
          <a:p>
            <a:r>
              <a:rPr lang="en-US" dirty="0">
                <a:latin typeface="Arial" pitchFamily="34" charset="0"/>
                <a:cs typeface="Arial" pitchFamily="34" charset="0"/>
              </a:rPr>
              <a:t>Wan: dim, weak</a:t>
            </a:r>
          </a:p>
          <a:p>
            <a:r>
              <a:rPr lang="en-US" dirty="0">
                <a:latin typeface="Arial" pitchFamily="34" charset="0"/>
                <a:cs typeface="Arial" pitchFamily="34" charset="0"/>
              </a:rPr>
              <a:t>Pale: dull, </a:t>
            </a:r>
            <a:r>
              <a:rPr lang="en-US" dirty="0" err="1">
                <a:latin typeface="Arial" pitchFamily="34" charset="0"/>
                <a:cs typeface="Arial" pitchFamily="34" charset="0"/>
              </a:rPr>
              <a:t>colourless</a:t>
            </a:r>
            <a:endParaRPr lang="en-US" dirty="0">
              <a:latin typeface="Arial" pitchFamily="34" charset="0"/>
              <a:cs typeface="Arial" pitchFamily="34" charset="0"/>
            </a:endParaRPr>
          </a:p>
          <a:p>
            <a:endParaRPr lang="en-IN" dirty="0">
              <a:latin typeface="Arial" pitchFamily="34" charset="0"/>
              <a:cs typeface="Arial" pitchFamily="34" charset="0"/>
            </a:endParaRPr>
          </a:p>
        </p:txBody>
      </p:sp>
    </p:spTree>
    <p:extLst>
      <p:ext uri="{BB962C8B-B14F-4D97-AF65-F5344CB8AC3E}">
        <p14:creationId xmlns:p14="http://schemas.microsoft.com/office/powerpoint/2010/main" xmlns="" val="2920863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1674"/>
            <a:ext cx="10972800" cy="1016000"/>
          </a:xfrm>
        </p:spPr>
        <p:txBody>
          <a:bodyPr/>
          <a:lstStyle/>
          <a:p>
            <a:r>
              <a:rPr lang="en-IN" dirty="0" smtClean="0"/>
              <a:t>Explanation</a:t>
            </a:r>
            <a:endParaRPr lang="en-US" dirty="0"/>
          </a:p>
        </p:txBody>
      </p:sp>
      <p:sp>
        <p:nvSpPr>
          <p:cNvPr id="3" name="Content Placeholder 2"/>
          <p:cNvSpPr>
            <a:spLocks noGrp="1"/>
          </p:cNvSpPr>
          <p:nvPr>
            <p:ph idx="1"/>
          </p:nvPr>
        </p:nvSpPr>
        <p:spPr>
          <a:xfrm>
            <a:off x="609600" y="1339272"/>
            <a:ext cx="10972800" cy="4985327"/>
          </a:xfrm>
        </p:spPr>
        <p:txBody>
          <a:bodyPr/>
          <a:lstStyle/>
          <a:p>
            <a:pPr algn="just">
              <a:buNone/>
            </a:pPr>
            <a:r>
              <a:rPr lang="en-US" dirty="0" smtClean="0">
                <a:latin typeface="Arial" pitchFamily="34" charset="0"/>
                <a:cs typeface="Arial" pitchFamily="34" charset="0"/>
              </a:rPr>
              <a:t>	While </a:t>
            </a:r>
            <a:r>
              <a:rPr lang="en-US" dirty="0" smtClean="0">
                <a:latin typeface="Arial" pitchFamily="34" charset="0"/>
                <a:cs typeface="Arial" pitchFamily="34" charset="0"/>
              </a:rPr>
              <a:t>driving to Cochin from her parent’s home, the poetess’ mother accompanied her in the car to see her off. She sat beside the poetess. At one moment when the poetess turned and looked at her mother, she noticed that her mother was dozing and her mouth was open. Her face had turned ashen i.e., it seemed as if it had lost the vitality of life and her face looked like that of a corpse (dead body). The poetess was frightened as the reality seized her that her mother had grown old. She was not ready to accept it as old age is followed by death. So she tried to put the thought away.</a:t>
            </a:r>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455" y="314036"/>
            <a:ext cx="11369963" cy="6010564"/>
          </a:xfrm>
        </p:spPr>
        <p:txBody>
          <a:bodyPr>
            <a:normAutofit fontScale="92500" lnSpcReduction="10000"/>
          </a:bodyPr>
          <a:lstStyle/>
          <a:p>
            <a:pPr algn="just">
              <a:buNone/>
            </a:pPr>
            <a:r>
              <a:rPr lang="en-US" sz="2400" dirty="0" smtClean="0">
                <a:latin typeface="Arial" pitchFamily="34" charset="0"/>
                <a:cs typeface="Arial" pitchFamily="34" charset="0"/>
              </a:rPr>
              <a:t>	</a:t>
            </a:r>
          </a:p>
          <a:p>
            <a:pPr algn="just">
              <a:buNone/>
            </a:pPr>
            <a:r>
              <a:rPr lang="en-US" sz="2400" dirty="0" smtClean="0">
                <a:latin typeface="Arial" pitchFamily="34" charset="0"/>
                <a:cs typeface="Arial" pitchFamily="34" charset="0"/>
              </a:rPr>
              <a:t>She </a:t>
            </a:r>
            <a:r>
              <a:rPr lang="en-US" sz="2400" dirty="0" smtClean="0">
                <a:latin typeface="Arial" pitchFamily="34" charset="0"/>
                <a:cs typeface="Arial" pitchFamily="34" charset="0"/>
              </a:rPr>
              <a:t>started looking out in order to take away the frightening thought from her mind. She noticed the trees sprinting in contrast to </a:t>
            </a:r>
            <a:r>
              <a:rPr lang="en-US" sz="2400" dirty="0" err="1" smtClean="0">
                <a:latin typeface="Arial" pitchFamily="34" charset="0"/>
                <a:cs typeface="Arial" pitchFamily="34" charset="0"/>
              </a:rPr>
              <a:t>to</a:t>
            </a:r>
            <a:r>
              <a:rPr lang="en-US" sz="2400" dirty="0" smtClean="0">
                <a:latin typeface="Arial" pitchFamily="34" charset="0"/>
                <a:cs typeface="Arial" pitchFamily="34" charset="0"/>
              </a:rPr>
              <a:t> her mother who looked lifeless while sitting beside her. She also noticed children coming out of their home happily. The happy children are representative of youth and power. Probably they were reminding her of the time when the poetess was a child and her mother was young</a:t>
            </a:r>
            <a:r>
              <a:rPr lang="en-US" sz="2400" dirty="0" smtClean="0">
                <a:latin typeface="Arial" pitchFamily="34" charset="0"/>
                <a:cs typeface="Arial" pitchFamily="34" charset="0"/>
              </a:rPr>
              <a:t>.</a:t>
            </a:r>
          </a:p>
          <a:p>
            <a:pPr algn="just">
              <a:buNone/>
            </a:pPr>
            <a:endParaRPr lang="en-US" sz="2400" dirty="0" smtClean="0">
              <a:latin typeface="Arial" pitchFamily="34" charset="0"/>
              <a:cs typeface="Arial" pitchFamily="34" charset="0"/>
            </a:endParaRPr>
          </a:p>
          <a:p>
            <a:pPr algn="just">
              <a:buNone/>
            </a:pPr>
            <a:r>
              <a:rPr lang="en-US" sz="2400" dirty="0" smtClean="0">
                <a:latin typeface="Arial" pitchFamily="34" charset="0"/>
                <a:cs typeface="Arial" pitchFamily="34" charset="0"/>
              </a:rPr>
              <a:t>	Then </a:t>
            </a:r>
            <a:r>
              <a:rPr lang="en-US" sz="2400" dirty="0" smtClean="0">
                <a:latin typeface="Arial" pitchFamily="34" charset="0"/>
                <a:cs typeface="Arial" pitchFamily="34" charset="0"/>
              </a:rPr>
              <a:t>they reached the airport. After the security check at the airport, she again looked at her mother who was standing a few yards away. She again felt that old familiar ache of losing her mother who looked like a late winter’s moon which loses its beauty in the fog. She felt that her mother had also lost her youth, vitality and had become inactive. She had a childhood fear of permanent separation from her mother. But she did not show it to her mother. She kept on smiling and smiling and said ‘see you soon, </a:t>
            </a:r>
            <a:r>
              <a:rPr lang="en-US" sz="2400" dirty="0" err="1" smtClean="0">
                <a:latin typeface="Arial" pitchFamily="34" charset="0"/>
                <a:cs typeface="Arial" pitchFamily="34" charset="0"/>
              </a:rPr>
              <a:t>Amma</a:t>
            </a:r>
            <a:r>
              <a:rPr lang="en-US" sz="2400" dirty="0" smtClean="0">
                <a:latin typeface="Arial" pitchFamily="34" charset="0"/>
                <a:cs typeface="Arial" pitchFamily="34" charset="0"/>
              </a:rPr>
              <a:t>. These were the words of reassurance that they would meet again and she smiled in an attempt to hid her feelings</a:t>
            </a:r>
            <a:r>
              <a:rPr lang="en-US" sz="2400" dirty="0" smtClean="0">
                <a:latin typeface="Arial" pitchFamily="34" charset="0"/>
                <a:cs typeface="Arial" pitchFamily="34" charset="0"/>
              </a:rPr>
              <a:t>.</a:t>
            </a:r>
          </a:p>
          <a:p>
            <a:pPr algn="just">
              <a:buNone/>
            </a:pPr>
            <a:endParaRPr lang="en-US" sz="2400" dirty="0" smtClean="0">
              <a:latin typeface="Arial" pitchFamily="34" charset="0"/>
              <a:cs typeface="Arial" pitchFamily="34" charset="0"/>
            </a:endParaRPr>
          </a:p>
          <a:p>
            <a:pPr algn="just">
              <a:buNone/>
            </a:pPr>
            <a:r>
              <a:rPr lang="en-IN" sz="2400" dirty="0" smtClean="0">
                <a:latin typeface="Arial" pitchFamily="34" charset="0"/>
                <a:cs typeface="Arial" pitchFamily="34" charset="0"/>
              </a:rPr>
              <a:t>	The lesson brings forth the emotions that a daughter harbours when she thinks about losing her mother. </a:t>
            </a:r>
            <a:endParaRPr lang="en-US" sz="2400" dirty="0" smtClean="0">
              <a:latin typeface="Arial" pitchFamily="34" charset="0"/>
              <a:cs typeface="Arial" pitchFamily="34" charset="0"/>
            </a:endParaRPr>
          </a:p>
          <a:p>
            <a:pPr algn="just">
              <a:buNone/>
            </a:pPr>
            <a:endParaRPr lang="en-US"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IN" dirty="0" smtClean="0"/>
          </a:p>
          <a:p>
            <a:pPr algn="ctr">
              <a:buNone/>
            </a:pPr>
            <a:endParaRPr lang="en-IN" dirty="0" smtClean="0"/>
          </a:p>
          <a:p>
            <a:pPr algn="ctr">
              <a:buNone/>
            </a:pPr>
            <a:r>
              <a:rPr lang="en-IN" sz="3600" b="1" dirty="0" smtClean="0"/>
              <a:t>Thank You…..</a:t>
            </a:r>
            <a:endParaRPr lang="en-US" sz="3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622</TotalTime>
  <Words>303</Words>
  <Application>Microsoft Office PowerPoint</Application>
  <PresentationFormat>Custom</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My Mother at Sixty-six</vt:lpstr>
      <vt:lpstr>About the Poet</vt:lpstr>
      <vt:lpstr>My Mother at Sixty-Six - Poem</vt:lpstr>
      <vt:lpstr>Slide 4</vt:lpstr>
      <vt:lpstr>Vocabulary</vt:lpstr>
      <vt:lpstr>Explanation</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Mother at Sixty-six</dc:title>
  <dc:creator>SK biswal</dc:creator>
  <cp:lastModifiedBy>SK biswal</cp:lastModifiedBy>
  <cp:revision>11</cp:revision>
  <dcterms:created xsi:type="dcterms:W3CDTF">2020-05-02T04:46:52Z</dcterms:created>
  <dcterms:modified xsi:type="dcterms:W3CDTF">2020-05-06T02:38:19Z</dcterms:modified>
</cp:coreProperties>
</file>